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6" r:id="rId6"/>
    <p:sldId id="268" r:id="rId7"/>
    <p:sldId id="273" r:id="rId8"/>
    <p:sldId id="267" r:id="rId9"/>
    <p:sldId id="269" r:id="rId10"/>
    <p:sldId id="271" r:id="rId11"/>
    <p:sldId id="270" r:id="rId12"/>
    <p:sldId id="272" r:id="rId13"/>
    <p:sldId id="262" r:id="rId14"/>
    <p:sldId id="263"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814a17be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814a17be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426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814a17be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814a17be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073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814a17be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814a17be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987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814a17be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814a17be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814a17beb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814a17beb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814a17be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814a17be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814a17be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814a17be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814a17beb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814a17be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814a17be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814a17be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442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814a17be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814a17be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063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814a17be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814a17be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610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814a17be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814a17be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879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814a17be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814a17be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7439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0" y="-14486"/>
            <a:ext cx="9500650" cy="534408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drive.google.com/file/d/1xm5_NnSBSfzzoyJG2fk7Gnbg-Z8gAoIb/view?usp=sharing" TargetMode="External"/><Relationship Id="rId5" Type="http://schemas.openxmlformats.org/officeDocument/2006/relationships/hyperlink" Target="https://drive.google.com/file/d/1lDYmXxjhpgK63dEZIi-L2aEUg64GrIlP/view?usp=sharing" TargetMode="External"/><Relationship Id="rId4" Type="http://schemas.openxmlformats.org/officeDocument/2006/relationships/hyperlink" Target="https://drive.google.com/file/d/1GefqmOilWnpyETgatoCAgWPBwoUB6Uve/view?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drive.google.com/file/d/1Z10wrkEupgpVeQIGJLcv1qaOSMLqREkd/view?usp=sharing" TargetMode="External"/><Relationship Id="rId5" Type="http://schemas.openxmlformats.org/officeDocument/2006/relationships/hyperlink" Target="https://drive.google.com/file/d/1mVTysMxYUaeNuDk47YlRnsT-RVtIYfju/view?usp=sharing" TargetMode="External"/><Relationship Id="rId4" Type="http://schemas.openxmlformats.org/officeDocument/2006/relationships/hyperlink" Target="https://drive.google.com/file/d/1pZsFkSXqDZluMv_ME83HvpX_evDQ3Dof/view?usp=shar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hyperlink" Target="https://drive.google.com/file/d/1pvK2UXVFmZXQjDFD-4hRuwrHDxH2ZymT/view?usp=sharing" TargetMode="External"/><Relationship Id="rId4" Type="http://schemas.openxmlformats.org/officeDocument/2006/relationships/hyperlink" Target="https://drive.google.com/file/d/17usqZfxH9wM8SnheXPj-5do5HPmnQbyW/view?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hyperlink" Target="https://drive.google.com/file/d/1dJ9MNbDvczDmkrhOPdupjKnbHY3oJXPo/view?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drive.google.com/file/d/1nxSpXdB0SAVNqfM8HbyP1BOg0PuL974B/view?usp=sharing" TargetMode="External"/><Relationship Id="rId5" Type="http://schemas.openxmlformats.org/officeDocument/2006/relationships/hyperlink" Target="https://drive.google.com/file/d/1NMjWXuUxUtNlK1G77xYiBS0nH5pEB8ZH/view?usp=sharing" TargetMode="External"/><Relationship Id="rId4" Type="http://schemas.openxmlformats.org/officeDocument/2006/relationships/hyperlink" Target="https://app.diagrams.n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drive.google.com/file/d/1nFRPziD4TE1KVE5TulMes2XUDH17K-zV/view?usp=sharing" TargetMode="External"/><Relationship Id="rId5" Type="http://schemas.openxmlformats.org/officeDocument/2006/relationships/hyperlink" Target="https://drive.google.com/file/d/1Fw91mej0UTx6VIbjhG2vJu3FUkSjuby2/view?usp=sharing" TargetMode="External"/><Relationship Id="rId4" Type="http://schemas.openxmlformats.org/officeDocument/2006/relationships/hyperlink" Target="https://drive.google.com/file/d/1SKpS1kJ0dKujoPCoRJG_7bebsID38wZy/view?usp=shar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https://drive.google.com/file/d/1GdCBaQsZGWrf1hrxIFKP_pGI-pr8hGYX/view?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subTitle" idx="1"/>
          </p:nvPr>
        </p:nvSpPr>
        <p:spPr>
          <a:xfrm>
            <a:off x="2326200" y="3378825"/>
            <a:ext cx="4491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lt1"/>
                </a:solidFill>
              </a:rPr>
              <a:t>Coding Puzzles</a:t>
            </a:r>
            <a:endParaRPr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449383"/>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solidFill>
                  <a:schemeClr val="lt1"/>
                </a:solidFill>
              </a:rPr>
              <a:t>App Files Data Flow:</a:t>
            </a:r>
            <a:endParaRPr dirty="0">
              <a:solidFill>
                <a:schemeClr val="lt1"/>
              </a:solidFill>
            </a:endParaRPr>
          </a:p>
        </p:txBody>
      </p:sp>
      <p:sp>
        <p:nvSpPr>
          <p:cNvPr id="79" name="Google Shape;79;p17"/>
          <p:cNvSpPr txBox="1">
            <a:spLocks noGrp="1"/>
          </p:cNvSpPr>
          <p:nvPr>
            <p:ph type="body" idx="1"/>
          </p:nvPr>
        </p:nvSpPr>
        <p:spPr>
          <a:xfrm>
            <a:off x="311700" y="550718"/>
            <a:ext cx="8520600" cy="4592782"/>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Arial" panose="020B0604020202020204" pitchFamily="34" charset="0"/>
              <a:buChar char="•"/>
            </a:pPr>
            <a:r>
              <a:rPr lang="en-IN" dirty="0">
                <a:solidFill>
                  <a:schemeClr val="lt1"/>
                </a:solidFill>
              </a:rPr>
              <a:t>App </a:t>
            </a:r>
            <a:r>
              <a:rPr lang="en-IN" dirty="0" err="1">
                <a:solidFill>
                  <a:schemeClr val="lt1"/>
                </a:solidFill>
              </a:rPr>
              <a:t>DataFlow</a:t>
            </a:r>
            <a:r>
              <a:rPr lang="en-IN" dirty="0">
                <a:solidFill>
                  <a:schemeClr val="lt1"/>
                </a:solidFill>
              </a:rPr>
              <a:t>:</a:t>
            </a:r>
          </a:p>
          <a:p>
            <a:pPr marL="285750" lvl="0" indent="-285750" algn="l" rtl="0">
              <a:spcBef>
                <a:spcPts val="0"/>
              </a:spcBef>
              <a:spcAft>
                <a:spcPts val="0"/>
              </a:spcAft>
              <a:buFont typeface="Arial" panose="020B0604020202020204" pitchFamily="34" charset="0"/>
              <a:buChar char="•"/>
            </a:pPr>
            <a:r>
              <a:rPr lang="en-IN" dirty="0">
                <a:solidFill>
                  <a:schemeClr val="lt1"/>
                </a:solidFill>
              </a:rPr>
              <a:t>Links:</a:t>
            </a:r>
          </a:p>
          <a:p>
            <a:pPr marL="285750" lvl="0" indent="-285750">
              <a:buFont typeface="Arial" panose="020B0604020202020204" pitchFamily="34" charset="0"/>
              <a:buChar char="•"/>
            </a:pPr>
            <a:r>
              <a:rPr lang="en-IN" dirty="0">
                <a:solidFill>
                  <a:schemeClr val="lt1"/>
                </a:solidFill>
                <a:hlinkClick r:id="rId4"/>
              </a:rPr>
              <a:t>App </a:t>
            </a:r>
            <a:r>
              <a:rPr lang="en-IN" dirty="0" err="1">
                <a:solidFill>
                  <a:schemeClr val="lt1"/>
                </a:solidFill>
                <a:hlinkClick r:id="rId4"/>
              </a:rPr>
              <a:t>DataFlow</a:t>
            </a:r>
            <a:r>
              <a:rPr lang="en-IN" dirty="0">
                <a:solidFill>
                  <a:schemeClr val="lt1"/>
                </a:solidFill>
                <a:hlinkClick r:id="rId4"/>
              </a:rPr>
              <a:t> (.</a:t>
            </a:r>
            <a:r>
              <a:rPr lang="en-IN" dirty="0" err="1">
                <a:solidFill>
                  <a:schemeClr val="lt1"/>
                </a:solidFill>
                <a:hlinkClick r:id="rId4"/>
              </a:rPr>
              <a:t>drawio</a:t>
            </a:r>
            <a:r>
              <a:rPr lang="en-IN" dirty="0">
                <a:solidFill>
                  <a:schemeClr val="lt1"/>
                </a:solidFill>
                <a:hlinkClick r:id="rId4"/>
              </a:rPr>
              <a:t>)</a:t>
            </a:r>
            <a:endParaRPr lang="en-IN" dirty="0">
              <a:solidFill>
                <a:schemeClr val="lt1"/>
              </a:solidFill>
            </a:endParaRPr>
          </a:p>
          <a:p>
            <a:pPr marL="285750" lvl="0" indent="-285750">
              <a:buFont typeface="Arial" panose="020B0604020202020204" pitchFamily="34" charset="0"/>
              <a:buChar char="•"/>
            </a:pPr>
            <a:r>
              <a:rPr lang="en-IN" dirty="0">
                <a:solidFill>
                  <a:schemeClr val="lt1"/>
                </a:solidFill>
                <a:hlinkClick r:id="rId5"/>
              </a:rPr>
              <a:t>App </a:t>
            </a:r>
            <a:r>
              <a:rPr lang="en-IN" dirty="0" err="1">
                <a:solidFill>
                  <a:schemeClr val="lt1"/>
                </a:solidFill>
                <a:hlinkClick r:id="rId5"/>
              </a:rPr>
              <a:t>DataFlow</a:t>
            </a:r>
            <a:r>
              <a:rPr lang="en-IN" dirty="0">
                <a:solidFill>
                  <a:schemeClr val="lt1"/>
                </a:solidFill>
                <a:hlinkClick r:id="rId5"/>
              </a:rPr>
              <a:t> (.pdf)</a:t>
            </a:r>
            <a:endParaRPr lang="en-IN" dirty="0">
              <a:solidFill>
                <a:schemeClr val="lt1"/>
              </a:solidFill>
            </a:endParaRPr>
          </a:p>
          <a:p>
            <a:pPr marL="285750" lvl="0" indent="-285750" algn="l" rtl="0">
              <a:spcBef>
                <a:spcPts val="0"/>
              </a:spcBef>
              <a:spcAft>
                <a:spcPts val="0"/>
              </a:spcAft>
              <a:buFont typeface="Arial" panose="020B0604020202020204" pitchFamily="34" charset="0"/>
              <a:buChar char="•"/>
            </a:pPr>
            <a:r>
              <a:rPr lang="en-IN" dirty="0">
                <a:solidFill>
                  <a:schemeClr val="lt1"/>
                </a:solidFill>
                <a:hlinkClick r:id="rId6"/>
              </a:rPr>
              <a:t>App </a:t>
            </a:r>
            <a:r>
              <a:rPr lang="en-IN" dirty="0" err="1">
                <a:solidFill>
                  <a:schemeClr val="lt1"/>
                </a:solidFill>
                <a:hlinkClick r:id="rId6"/>
              </a:rPr>
              <a:t>DataFlow</a:t>
            </a:r>
            <a:r>
              <a:rPr lang="en-IN" dirty="0">
                <a:solidFill>
                  <a:schemeClr val="lt1"/>
                </a:solidFill>
                <a:hlinkClick r:id="rId6"/>
              </a:rPr>
              <a:t> (.</a:t>
            </a:r>
            <a:r>
              <a:rPr lang="en-IN" dirty="0" err="1">
                <a:solidFill>
                  <a:schemeClr val="lt1"/>
                </a:solidFill>
                <a:hlinkClick r:id="rId6"/>
              </a:rPr>
              <a:t>png</a:t>
            </a:r>
            <a:r>
              <a:rPr lang="en-IN" dirty="0">
                <a:solidFill>
                  <a:schemeClr val="lt1"/>
                </a:solidFill>
                <a:hlinkClick r:id="rId6"/>
              </a:rPr>
              <a:t>)</a:t>
            </a:r>
            <a:endParaRPr dirty="0">
              <a:solidFill>
                <a:schemeClr val="lt1"/>
              </a:solidFill>
            </a:endParaRPr>
          </a:p>
        </p:txBody>
      </p:sp>
      <p:pic>
        <p:nvPicPr>
          <p:cNvPr id="3" name="Picture 2">
            <a:extLst>
              <a:ext uri="{FF2B5EF4-FFF2-40B4-BE49-F238E27FC236}">
                <a16:creationId xmlns:a16="http://schemas.microsoft.com/office/drawing/2014/main" id="{F401FDAA-0119-4B7C-9846-0C12687B9BA8}"/>
              </a:ext>
            </a:extLst>
          </p:cNvPr>
          <p:cNvPicPr>
            <a:picLocks noChangeAspect="1"/>
          </p:cNvPicPr>
          <p:nvPr/>
        </p:nvPicPr>
        <p:blipFill rotWithShape="1">
          <a:blip r:embed="rId7"/>
          <a:srcRect l="4152" t="3480" r="4687" b="4176"/>
          <a:stretch/>
        </p:blipFill>
        <p:spPr>
          <a:xfrm>
            <a:off x="4271210" y="-3008"/>
            <a:ext cx="4406868" cy="5143500"/>
          </a:xfrm>
          <a:prstGeom prst="rect">
            <a:avLst/>
          </a:prstGeom>
        </p:spPr>
      </p:pic>
    </p:spTree>
    <p:extLst>
      <p:ext uri="{BB962C8B-B14F-4D97-AF65-F5344CB8AC3E}">
        <p14:creationId xmlns:p14="http://schemas.microsoft.com/office/powerpoint/2010/main" val="1090483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449383"/>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solidFill>
                  <a:schemeClr val="lt1"/>
                </a:solidFill>
              </a:rPr>
              <a:t>App User Data Flow:</a:t>
            </a:r>
            <a:endParaRPr dirty="0">
              <a:solidFill>
                <a:schemeClr val="lt1"/>
              </a:solidFill>
            </a:endParaRPr>
          </a:p>
        </p:txBody>
      </p:sp>
      <p:sp>
        <p:nvSpPr>
          <p:cNvPr id="79" name="Google Shape;79;p17"/>
          <p:cNvSpPr txBox="1">
            <a:spLocks noGrp="1"/>
          </p:cNvSpPr>
          <p:nvPr>
            <p:ph type="body" idx="1"/>
          </p:nvPr>
        </p:nvSpPr>
        <p:spPr>
          <a:xfrm>
            <a:off x="311700" y="550718"/>
            <a:ext cx="8520600" cy="4592782"/>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Arial" panose="020B0604020202020204" pitchFamily="34" charset="0"/>
              <a:buChar char="•"/>
            </a:pPr>
            <a:r>
              <a:rPr lang="en-IN" dirty="0">
                <a:solidFill>
                  <a:schemeClr val="lt1"/>
                </a:solidFill>
              </a:rPr>
              <a:t>App User </a:t>
            </a:r>
            <a:r>
              <a:rPr lang="en-IN" dirty="0" err="1">
                <a:solidFill>
                  <a:schemeClr val="lt1"/>
                </a:solidFill>
              </a:rPr>
              <a:t>DataFlow</a:t>
            </a:r>
            <a:r>
              <a:rPr lang="en-IN" dirty="0">
                <a:solidFill>
                  <a:schemeClr val="lt1"/>
                </a:solidFill>
              </a:rPr>
              <a:t>:</a:t>
            </a:r>
          </a:p>
          <a:p>
            <a:pPr marL="285750" lvl="0" indent="-285750" algn="l" rtl="0">
              <a:spcBef>
                <a:spcPts val="0"/>
              </a:spcBef>
              <a:spcAft>
                <a:spcPts val="0"/>
              </a:spcAft>
              <a:buFont typeface="Arial" panose="020B0604020202020204" pitchFamily="34" charset="0"/>
              <a:buChar char="•"/>
            </a:pPr>
            <a:r>
              <a:rPr lang="en-IN" dirty="0">
                <a:solidFill>
                  <a:schemeClr val="lt1"/>
                </a:solidFill>
              </a:rPr>
              <a:t>Links:</a:t>
            </a:r>
          </a:p>
          <a:p>
            <a:pPr marL="285750" lvl="0" indent="-285750">
              <a:buFont typeface="Arial" panose="020B0604020202020204" pitchFamily="34" charset="0"/>
              <a:buChar char="•"/>
            </a:pPr>
            <a:r>
              <a:rPr lang="en-IN" dirty="0">
                <a:solidFill>
                  <a:schemeClr val="lt1"/>
                </a:solidFill>
                <a:hlinkClick r:id="rId4"/>
              </a:rPr>
              <a:t>App User </a:t>
            </a:r>
            <a:r>
              <a:rPr lang="en-IN" dirty="0" err="1">
                <a:solidFill>
                  <a:schemeClr val="lt1"/>
                </a:solidFill>
                <a:hlinkClick r:id="rId4"/>
              </a:rPr>
              <a:t>DataFlow</a:t>
            </a:r>
            <a:r>
              <a:rPr lang="en-IN" dirty="0">
                <a:solidFill>
                  <a:schemeClr val="lt1"/>
                </a:solidFill>
                <a:hlinkClick r:id="rId4"/>
              </a:rPr>
              <a:t> (.</a:t>
            </a:r>
            <a:r>
              <a:rPr lang="en-IN" dirty="0" err="1">
                <a:solidFill>
                  <a:schemeClr val="lt1"/>
                </a:solidFill>
                <a:hlinkClick r:id="rId4"/>
              </a:rPr>
              <a:t>drawio</a:t>
            </a:r>
            <a:r>
              <a:rPr lang="en-IN" dirty="0">
                <a:solidFill>
                  <a:schemeClr val="lt1"/>
                </a:solidFill>
                <a:hlinkClick r:id="rId4"/>
              </a:rPr>
              <a:t>)</a:t>
            </a:r>
            <a:endParaRPr lang="en-IN" dirty="0">
              <a:solidFill>
                <a:schemeClr val="lt1"/>
              </a:solidFill>
            </a:endParaRPr>
          </a:p>
          <a:p>
            <a:pPr marL="285750" lvl="0" indent="-285750" algn="l" rtl="0">
              <a:spcBef>
                <a:spcPts val="0"/>
              </a:spcBef>
              <a:spcAft>
                <a:spcPts val="0"/>
              </a:spcAft>
              <a:buFont typeface="Arial" panose="020B0604020202020204" pitchFamily="34" charset="0"/>
              <a:buChar char="•"/>
            </a:pPr>
            <a:r>
              <a:rPr lang="en-IN" dirty="0">
                <a:solidFill>
                  <a:schemeClr val="lt1"/>
                </a:solidFill>
                <a:hlinkClick r:id="rId5"/>
              </a:rPr>
              <a:t>App User </a:t>
            </a:r>
            <a:r>
              <a:rPr lang="en-IN" dirty="0" err="1">
                <a:solidFill>
                  <a:schemeClr val="lt1"/>
                </a:solidFill>
                <a:hlinkClick r:id="rId5"/>
              </a:rPr>
              <a:t>DataFlow</a:t>
            </a:r>
            <a:r>
              <a:rPr lang="en-IN" dirty="0">
                <a:solidFill>
                  <a:schemeClr val="lt1"/>
                </a:solidFill>
                <a:hlinkClick r:id="rId5"/>
              </a:rPr>
              <a:t> (.pdf)</a:t>
            </a:r>
            <a:endParaRPr lang="en-IN" dirty="0">
              <a:solidFill>
                <a:schemeClr val="lt1"/>
              </a:solidFill>
            </a:endParaRPr>
          </a:p>
          <a:p>
            <a:pPr marL="285750" lvl="0" indent="-285750">
              <a:buFont typeface="Arial" panose="020B0604020202020204" pitchFamily="34" charset="0"/>
              <a:buChar char="•"/>
            </a:pPr>
            <a:r>
              <a:rPr lang="en-IN" dirty="0">
                <a:solidFill>
                  <a:schemeClr val="lt1"/>
                </a:solidFill>
                <a:hlinkClick r:id="rId6"/>
              </a:rPr>
              <a:t>App User </a:t>
            </a:r>
            <a:r>
              <a:rPr lang="en-IN" dirty="0" err="1">
                <a:solidFill>
                  <a:schemeClr val="lt1"/>
                </a:solidFill>
                <a:hlinkClick r:id="rId6"/>
              </a:rPr>
              <a:t>DataFlow</a:t>
            </a:r>
            <a:r>
              <a:rPr lang="en-IN" dirty="0">
                <a:solidFill>
                  <a:schemeClr val="lt1"/>
                </a:solidFill>
                <a:hlinkClick r:id="rId6"/>
              </a:rPr>
              <a:t> (.</a:t>
            </a:r>
            <a:r>
              <a:rPr lang="en-IN" dirty="0" err="1">
                <a:solidFill>
                  <a:schemeClr val="lt1"/>
                </a:solidFill>
                <a:hlinkClick r:id="rId6"/>
              </a:rPr>
              <a:t>png</a:t>
            </a:r>
            <a:r>
              <a:rPr lang="en-IN" dirty="0">
                <a:solidFill>
                  <a:schemeClr val="lt1"/>
                </a:solidFill>
                <a:hlinkClick r:id="rId6"/>
              </a:rPr>
              <a:t>)</a:t>
            </a:r>
            <a:endParaRPr dirty="0">
              <a:solidFill>
                <a:schemeClr val="lt1"/>
              </a:solidFill>
            </a:endParaRPr>
          </a:p>
        </p:txBody>
      </p:sp>
      <p:pic>
        <p:nvPicPr>
          <p:cNvPr id="3" name="Picture 2">
            <a:extLst>
              <a:ext uri="{FF2B5EF4-FFF2-40B4-BE49-F238E27FC236}">
                <a16:creationId xmlns:a16="http://schemas.microsoft.com/office/drawing/2014/main" id="{F401FDAA-0119-4B7C-9846-0C12687B9BA8}"/>
              </a:ext>
            </a:extLst>
          </p:cNvPr>
          <p:cNvPicPr>
            <a:picLocks noChangeAspect="1"/>
          </p:cNvPicPr>
          <p:nvPr/>
        </p:nvPicPr>
        <p:blipFill rotWithShape="1">
          <a:blip r:embed="rId7"/>
          <a:srcRect l="2784" t="2515" r="1857" b="2807"/>
          <a:stretch/>
        </p:blipFill>
        <p:spPr>
          <a:xfrm>
            <a:off x="3458982" y="51134"/>
            <a:ext cx="5571983" cy="5041232"/>
          </a:xfrm>
          <a:prstGeom prst="rect">
            <a:avLst/>
          </a:prstGeom>
        </p:spPr>
      </p:pic>
    </p:spTree>
    <p:extLst>
      <p:ext uri="{BB962C8B-B14F-4D97-AF65-F5344CB8AC3E}">
        <p14:creationId xmlns:p14="http://schemas.microsoft.com/office/powerpoint/2010/main" val="2014142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449383"/>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solidFill>
                  <a:schemeClr val="lt1"/>
                </a:solidFill>
              </a:rPr>
              <a:t>App Logo:</a:t>
            </a:r>
            <a:endParaRPr dirty="0">
              <a:solidFill>
                <a:schemeClr val="lt1"/>
              </a:solidFill>
            </a:endParaRPr>
          </a:p>
        </p:txBody>
      </p:sp>
      <p:sp>
        <p:nvSpPr>
          <p:cNvPr id="79" name="Google Shape;79;p17"/>
          <p:cNvSpPr txBox="1">
            <a:spLocks noGrp="1"/>
          </p:cNvSpPr>
          <p:nvPr>
            <p:ph type="body" idx="1"/>
          </p:nvPr>
        </p:nvSpPr>
        <p:spPr>
          <a:xfrm>
            <a:off x="311700" y="550718"/>
            <a:ext cx="8832300" cy="4592782"/>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Arial" panose="020B0604020202020204" pitchFamily="34" charset="0"/>
              <a:buChar char="•"/>
            </a:pPr>
            <a:r>
              <a:rPr lang="en-IN" dirty="0">
                <a:solidFill>
                  <a:schemeClr val="lt1"/>
                </a:solidFill>
              </a:rPr>
              <a:t>App Logo:</a:t>
            </a:r>
          </a:p>
          <a:p>
            <a:pPr marL="285750" lvl="0" indent="-285750" algn="l" rtl="0">
              <a:spcBef>
                <a:spcPts val="0"/>
              </a:spcBef>
              <a:spcAft>
                <a:spcPts val="0"/>
              </a:spcAft>
              <a:buFont typeface="Arial" panose="020B0604020202020204" pitchFamily="34" charset="0"/>
              <a:buChar char="•"/>
            </a:pPr>
            <a:r>
              <a:rPr lang="en-IN" dirty="0">
                <a:solidFill>
                  <a:schemeClr val="lt1"/>
                </a:solidFill>
              </a:rPr>
              <a:t>Links:</a:t>
            </a:r>
          </a:p>
          <a:p>
            <a:pPr marL="285750" lvl="0" indent="-285750">
              <a:buFont typeface="Arial" panose="020B0604020202020204" pitchFamily="34" charset="0"/>
              <a:buChar char="•"/>
            </a:pPr>
            <a:r>
              <a:rPr lang="en-IN" dirty="0">
                <a:solidFill>
                  <a:schemeClr val="lt1"/>
                </a:solidFill>
                <a:hlinkClick r:id="rId4"/>
              </a:rPr>
              <a:t>App Logo (.</a:t>
            </a:r>
            <a:r>
              <a:rPr lang="en-IN" dirty="0" err="1">
                <a:solidFill>
                  <a:schemeClr val="lt1"/>
                </a:solidFill>
                <a:hlinkClick r:id="rId4"/>
              </a:rPr>
              <a:t>png</a:t>
            </a:r>
            <a:r>
              <a:rPr lang="en-IN" dirty="0">
                <a:solidFill>
                  <a:schemeClr val="lt1"/>
                </a:solidFill>
                <a:hlinkClick r:id="rId4"/>
              </a:rPr>
              <a:t>)</a:t>
            </a:r>
            <a:endParaRPr lang="en-IN" dirty="0">
              <a:solidFill>
                <a:schemeClr val="lt1"/>
              </a:solidFill>
            </a:endParaRPr>
          </a:p>
          <a:p>
            <a:pPr marL="285750" indent="-285750">
              <a:buFont typeface="Arial" panose="020B0604020202020204" pitchFamily="34" charset="0"/>
              <a:buChar char="•"/>
            </a:pPr>
            <a:r>
              <a:rPr lang="en-IN" dirty="0">
                <a:solidFill>
                  <a:schemeClr val="lt1"/>
                </a:solidFill>
                <a:hlinkClick r:id="rId5"/>
              </a:rPr>
              <a:t>App Logo (.gif)</a:t>
            </a:r>
            <a:endParaRPr lang="en-IN" dirty="0">
              <a:solidFill>
                <a:schemeClr val="lt1"/>
              </a:solidFill>
            </a:endParaRPr>
          </a:p>
          <a:p>
            <a:pPr marL="285750" indent="-285750">
              <a:buFont typeface="Arial" panose="020B0604020202020204" pitchFamily="34" charset="0"/>
              <a:buChar char="•"/>
            </a:pPr>
            <a:endParaRPr lang="en-IN" dirty="0">
              <a:solidFill>
                <a:schemeClr val="lt1"/>
              </a:solidFill>
            </a:endParaRPr>
          </a:p>
          <a:p>
            <a:pPr marL="285750" indent="-285750">
              <a:buFont typeface="Arial" panose="020B0604020202020204" pitchFamily="34" charset="0"/>
              <a:buChar char="•"/>
            </a:pPr>
            <a:r>
              <a:rPr lang="en-IN" dirty="0">
                <a:solidFill>
                  <a:schemeClr val="lt1"/>
                </a:solidFill>
              </a:rPr>
              <a:t>This logo gif is made by me in Python using </a:t>
            </a:r>
            <a:r>
              <a:rPr lang="en-IN" dirty="0" err="1">
                <a:solidFill>
                  <a:schemeClr val="lt1"/>
                </a:solidFill>
              </a:rPr>
              <a:t>numpy</a:t>
            </a:r>
            <a:r>
              <a:rPr lang="en-IN" dirty="0">
                <a:solidFill>
                  <a:schemeClr val="lt1"/>
                </a:solidFill>
              </a:rPr>
              <a:t>, pillow, </a:t>
            </a:r>
          </a:p>
          <a:p>
            <a:pPr marL="0" indent="0">
              <a:buNone/>
            </a:pPr>
            <a:r>
              <a:rPr lang="en-IN" dirty="0" err="1">
                <a:solidFill>
                  <a:schemeClr val="lt1"/>
                </a:solidFill>
              </a:rPr>
              <a:t>opencv</a:t>
            </a:r>
            <a:r>
              <a:rPr lang="en-IN" dirty="0">
                <a:solidFill>
                  <a:schemeClr val="lt1"/>
                </a:solidFill>
              </a:rPr>
              <a:t> without using any readymade software.</a:t>
            </a:r>
          </a:p>
          <a:p>
            <a:pPr marL="285750" indent="-285750">
              <a:buFont typeface="Arial" panose="020B0604020202020204" pitchFamily="34" charset="0"/>
              <a:buChar char="•"/>
            </a:pPr>
            <a:endParaRPr lang="en-IN" dirty="0">
              <a:solidFill>
                <a:schemeClr val="lt1"/>
              </a:solidFill>
            </a:endParaRPr>
          </a:p>
          <a:p>
            <a:pPr marL="285750" lvl="0" indent="-285750">
              <a:buFont typeface="Arial" panose="020B0604020202020204" pitchFamily="34" charset="0"/>
              <a:buChar char="•"/>
            </a:pPr>
            <a:endParaRPr dirty="0">
              <a:solidFill>
                <a:schemeClr val="lt1"/>
              </a:solidFill>
            </a:endParaRPr>
          </a:p>
        </p:txBody>
      </p:sp>
      <p:pic>
        <p:nvPicPr>
          <p:cNvPr id="8" name="Picture 7">
            <a:extLst>
              <a:ext uri="{FF2B5EF4-FFF2-40B4-BE49-F238E27FC236}">
                <a16:creationId xmlns:a16="http://schemas.microsoft.com/office/drawing/2014/main" id="{5AC87469-FE2D-47AF-AE18-DF7A435B2C5E}"/>
              </a:ext>
            </a:extLst>
          </p:cNvPr>
          <p:cNvPicPr>
            <a:picLocks noChangeAspect="1"/>
          </p:cNvPicPr>
          <p:nvPr/>
        </p:nvPicPr>
        <p:blipFill>
          <a:blip r:embed="rId6"/>
          <a:stretch>
            <a:fillRect/>
          </a:stretch>
        </p:blipFill>
        <p:spPr>
          <a:xfrm>
            <a:off x="6897649" y="1547562"/>
            <a:ext cx="2048375" cy="2048375"/>
          </a:xfrm>
          <a:prstGeom prst="rect">
            <a:avLst/>
          </a:prstGeom>
        </p:spPr>
      </p:pic>
    </p:spTree>
    <p:extLst>
      <p:ext uri="{BB962C8B-B14F-4D97-AF65-F5344CB8AC3E}">
        <p14:creationId xmlns:p14="http://schemas.microsoft.com/office/powerpoint/2010/main" val="366087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Scope for Improvement</a:t>
            </a:r>
            <a:endParaRPr>
              <a:solidFill>
                <a:schemeClr val="lt1"/>
              </a:solidFill>
            </a:endParaRPr>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Arial" panose="020B0604020202020204" pitchFamily="34" charset="0"/>
              <a:buChar char="•"/>
            </a:pPr>
            <a:r>
              <a:rPr lang="en-IN" dirty="0">
                <a:solidFill>
                  <a:schemeClr val="lt1"/>
                </a:solidFill>
              </a:rPr>
              <a:t>Including sliding drawer in app.</a:t>
            </a:r>
          </a:p>
          <a:p>
            <a:pPr marL="285750" lvl="0" indent="-285750" algn="l" rtl="0">
              <a:spcBef>
                <a:spcPts val="0"/>
              </a:spcBef>
              <a:spcAft>
                <a:spcPts val="0"/>
              </a:spcAft>
              <a:buFont typeface="Arial" panose="020B0604020202020204" pitchFamily="34" charset="0"/>
              <a:buChar char="•"/>
            </a:pPr>
            <a:r>
              <a:rPr lang="en-IN" dirty="0">
                <a:solidFill>
                  <a:schemeClr val="lt1"/>
                </a:solidFill>
              </a:rPr>
              <a:t>Adding integrated python interpreter.</a:t>
            </a:r>
          </a:p>
          <a:p>
            <a:pPr marL="0" lvl="0" indent="0" algn="l" rtl="0">
              <a:spcBef>
                <a:spcPts val="0"/>
              </a:spcBef>
              <a:spcAft>
                <a:spcPts val="0"/>
              </a:spcAft>
              <a:buNone/>
            </a:pPr>
            <a:endParaRPr dirty="0">
              <a:solidFill>
                <a:schemeClr val="lt1"/>
              </a:solidFill>
            </a:endParaRPr>
          </a:p>
          <a:p>
            <a:pPr marL="0" lvl="0" indent="0" algn="l" rtl="0">
              <a:spcBef>
                <a:spcPts val="1200"/>
              </a:spcBef>
              <a:spcAft>
                <a:spcPts val="12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025650" y="2285400"/>
            <a:ext cx="309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lt1"/>
                </a:solidFill>
              </a:rPr>
              <a:t>THE END</a:t>
            </a:r>
            <a:endParaRPr sz="3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err="1">
                <a:solidFill>
                  <a:srgbClr val="FFFFFF"/>
                </a:solidFill>
              </a:rPr>
              <a:t>Coding_Puzzles</a:t>
            </a:r>
            <a:r>
              <a:rPr lang="en" dirty="0">
                <a:solidFill>
                  <a:srgbClr val="FFFFFF"/>
                </a:solidFill>
              </a:rPr>
              <a:t> : (</a:t>
            </a:r>
            <a:r>
              <a:rPr lang="en-IN" dirty="0">
                <a:solidFill>
                  <a:srgbClr val="FFFFFF"/>
                </a:solidFill>
              </a:rPr>
              <a:t>Individual Project)</a:t>
            </a:r>
            <a:endParaRPr dirty="0">
              <a:solidFill>
                <a:srgbClr val="FFFFFF"/>
              </a:solidFill>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IN" dirty="0">
                <a:solidFill>
                  <a:schemeClr val="lt1"/>
                </a:solidFill>
              </a:rPr>
              <a:t>Tushar </a:t>
            </a:r>
            <a:r>
              <a:rPr lang="en-IN" dirty="0" err="1">
                <a:solidFill>
                  <a:schemeClr val="lt1"/>
                </a:solidFill>
              </a:rPr>
              <a:t>Shrikrishna</a:t>
            </a:r>
            <a:r>
              <a:rPr lang="en-IN" dirty="0">
                <a:solidFill>
                  <a:schemeClr val="lt1"/>
                </a:solidFill>
              </a:rPr>
              <a:t> Supe</a:t>
            </a:r>
            <a:r>
              <a:rPr lang="en" dirty="0">
                <a:solidFill>
                  <a:schemeClr val="lt1"/>
                </a:solidFill>
              </a:rPr>
              <a:t> ( 21</a:t>
            </a:r>
            <a:r>
              <a:rPr lang="en-IN" dirty="0">
                <a:solidFill>
                  <a:schemeClr val="lt1"/>
                </a:solidFill>
              </a:rPr>
              <a:t>F1003637 </a:t>
            </a:r>
            <a:r>
              <a:rPr lang="en" dirty="0">
                <a:solidFill>
                  <a:schemeClr val="lt1"/>
                </a:solidFill>
              </a:rPr>
              <a:t>)</a:t>
            </a:r>
            <a:endParaRPr dirty="0">
              <a:solidFill>
                <a:schemeClr val="lt1"/>
              </a:solidFill>
            </a:endParaRPr>
          </a:p>
          <a:p>
            <a:pPr marL="0" lvl="0" indent="0" algn="l" rtl="0">
              <a:spcBef>
                <a:spcPts val="1200"/>
              </a:spcBef>
              <a:spcAft>
                <a:spcPts val="0"/>
              </a:spcAft>
              <a:buNone/>
            </a:pPr>
            <a:r>
              <a:rPr lang="en-IN" dirty="0">
                <a:solidFill>
                  <a:schemeClr val="lt1"/>
                </a:solidFill>
              </a:rPr>
              <a:t>I have completed BTech  Mechanical engineering from VNIT Nagpur in 2019 and then worked in RIL for a year and then I joined this course in Nov 2020. Currently I have completed 12 courses in this program. My hobby includes web scrapping and python automation  of common daily tasks. But learning python was little difficult for me because of non programming background. So I got this project idea from the way I learnt python programming.</a:t>
            </a:r>
            <a:endParaRPr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The Problem</a:t>
            </a:r>
            <a:endParaRPr>
              <a:solidFill>
                <a:schemeClr val="lt1"/>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solidFill>
                  <a:schemeClr val="lt1"/>
                </a:solidFill>
              </a:rPr>
              <a:t>Many IITM BSC students are from non programming background. For them learning programming is difficult. Many students were looking for Python assignments answers even for basic questions because they were not able to understand why one piece of code passes all test cases and why their code doesn’t. And it actually required a little bit of practice and curiosity. So real problem is lack of practice and students can go for user friendly app which focuses on basic coding.</a:t>
            </a:r>
            <a:endParaRPr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25867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rPr>
              <a:t>Solution</a:t>
            </a:r>
            <a:endParaRPr dirty="0">
              <a:solidFill>
                <a:schemeClr val="lt1"/>
              </a:solidFill>
            </a:endParaRPr>
          </a:p>
        </p:txBody>
      </p:sp>
      <p:sp>
        <p:nvSpPr>
          <p:cNvPr id="73" name="Google Shape;73;p16"/>
          <p:cNvSpPr txBox="1">
            <a:spLocks noGrp="1"/>
          </p:cNvSpPr>
          <p:nvPr>
            <p:ph type="body" idx="1"/>
          </p:nvPr>
        </p:nvSpPr>
        <p:spPr>
          <a:xfrm>
            <a:off x="311700" y="831379"/>
            <a:ext cx="8520600" cy="4185789"/>
          </a:xfrm>
          <a:prstGeom prst="rect">
            <a:avLst/>
          </a:prstGeom>
        </p:spPr>
        <p:txBody>
          <a:bodyPr spcFirstLastPara="1" wrap="square" lIns="91425" tIns="91425" rIns="91425" bIns="91425" anchor="t" anchorCtr="0">
            <a:noAutofit/>
          </a:bodyPr>
          <a:lstStyle/>
          <a:p>
            <a:pPr marL="0" lvl="0" indent="0">
              <a:spcAft>
                <a:spcPts val="1200"/>
              </a:spcAft>
              <a:buNone/>
            </a:pPr>
            <a:r>
              <a:rPr lang="en-IN" sz="1600" dirty="0">
                <a:solidFill>
                  <a:schemeClr val="lt1"/>
                </a:solidFill>
              </a:rPr>
              <a:t>I learnt programming in a different way like not just looking at right piece of code but instead trying to run code by swapping lines or changing indents or functions and checking the output or errors thrown and learning why they were thrown and why correct code is actually ‘Correct’. </a:t>
            </a:r>
          </a:p>
          <a:p>
            <a:pPr marL="0" lvl="0" indent="0">
              <a:spcAft>
                <a:spcPts val="1200"/>
              </a:spcAft>
              <a:buNone/>
            </a:pPr>
            <a:r>
              <a:rPr lang="en-IN" sz="1600" dirty="0">
                <a:solidFill>
                  <a:schemeClr val="lt1"/>
                </a:solidFill>
              </a:rPr>
              <a:t>From this I got idea for ‘Coding Puzzles’. In this app a (beginner level) user will have to solve basic Python coding questions by re-arranging code lines / removing unwanted lines and adjusting indents on lines to get correct output. For every submission, user will output message stating that the code was correct or wrong along with proper error message and suggestions. So that, it will be easier for user to learn coding.</a:t>
            </a:r>
          </a:p>
          <a:p>
            <a:pPr marL="0" lvl="0" indent="0">
              <a:spcAft>
                <a:spcPts val="1200"/>
              </a:spcAft>
              <a:buNone/>
            </a:pPr>
            <a:r>
              <a:rPr lang="en-IN" sz="1600" dirty="0">
                <a:solidFill>
                  <a:schemeClr val="lt1"/>
                </a:solidFill>
              </a:rPr>
              <a:t>Right now this app is focusing on Python but in future other languages like HTML, Java, CSS, JS, SQL, C++, Linux commands will be added. </a:t>
            </a:r>
          </a:p>
          <a:p>
            <a:pPr marL="0" lvl="0" indent="0">
              <a:spcAft>
                <a:spcPts val="1200"/>
              </a:spcAft>
              <a:buNone/>
            </a:pPr>
            <a:r>
              <a:rPr lang="en-IN" sz="1600" dirty="0">
                <a:solidFill>
                  <a:schemeClr val="lt1"/>
                </a:solidFill>
              </a:rPr>
              <a:t>        For this app, I have used Flutter and Firebase Cloud Database and Android Studio IDE.</a:t>
            </a:r>
            <a:endParaRPr sz="16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449383"/>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rPr>
              <a:t>Wireframe/UI Design</a:t>
            </a:r>
            <a:endParaRPr dirty="0">
              <a:solidFill>
                <a:schemeClr val="lt1"/>
              </a:solidFill>
            </a:endParaRPr>
          </a:p>
        </p:txBody>
      </p:sp>
      <p:sp>
        <p:nvSpPr>
          <p:cNvPr id="79" name="Google Shape;79;p17"/>
          <p:cNvSpPr txBox="1">
            <a:spLocks noGrp="1"/>
          </p:cNvSpPr>
          <p:nvPr>
            <p:ph type="body" idx="1"/>
          </p:nvPr>
        </p:nvSpPr>
        <p:spPr>
          <a:xfrm>
            <a:off x="311699" y="550718"/>
            <a:ext cx="8699953" cy="4490514"/>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Arial" panose="020B0604020202020204" pitchFamily="34" charset="0"/>
              <a:buChar char="•"/>
            </a:pPr>
            <a:r>
              <a:rPr lang="en-IN" sz="2400" dirty="0">
                <a:solidFill>
                  <a:schemeClr val="lt1"/>
                </a:solidFill>
              </a:rPr>
              <a:t>Wireframe:</a:t>
            </a:r>
          </a:p>
          <a:p>
            <a:pPr marL="0" lvl="0" indent="0" algn="l" rtl="0">
              <a:spcBef>
                <a:spcPts val="0"/>
              </a:spcBef>
              <a:spcAft>
                <a:spcPts val="0"/>
              </a:spcAft>
              <a:buNone/>
            </a:pPr>
            <a:r>
              <a:rPr lang="en-IN" sz="1400" dirty="0">
                <a:solidFill>
                  <a:schemeClr val="lt1"/>
                </a:solidFill>
              </a:rPr>
              <a:t>( Wireframe is made in</a:t>
            </a:r>
          </a:p>
          <a:p>
            <a:pPr marL="0" lvl="0" indent="0" algn="l" rtl="0">
              <a:spcBef>
                <a:spcPts val="0"/>
              </a:spcBef>
              <a:spcAft>
                <a:spcPts val="0"/>
              </a:spcAft>
              <a:buNone/>
            </a:pPr>
            <a:r>
              <a:rPr lang="en-IN" sz="1400" dirty="0">
                <a:solidFill>
                  <a:schemeClr val="lt1"/>
                </a:solidFill>
              </a:rPr>
              <a:t> </a:t>
            </a:r>
            <a:r>
              <a:rPr lang="en-IN" sz="1400" dirty="0">
                <a:solidFill>
                  <a:schemeClr val="lt1"/>
                </a:solidFill>
                <a:hlinkClick r:id="rId4"/>
              </a:rPr>
              <a:t>https://app.diagrams.net/</a:t>
            </a:r>
            <a:r>
              <a:rPr lang="en-IN" sz="1400" dirty="0">
                <a:solidFill>
                  <a:schemeClr val="lt1"/>
                </a:solidFill>
              </a:rPr>
              <a:t>  )</a:t>
            </a:r>
          </a:p>
          <a:p>
            <a:pPr marL="285750" lvl="0" indent="-285750" algn="l" rtl="0">
              <a:spcBef>
                <a:spcPts val="0"/>
              </a:spcBef>
              <a:spcAft>
                <a:spcPts val="0"/>
              </a:spcAft>
              <a:buFont typeface="Arial" panose="020B0604020202020204" pitchFamily="34" charset="0"/>
              <a:buChar char="•"/>
            </a:pPr>
            <a:r>
              <a:rPr lang="en-IN" dirty="0">
                <a:solidFill>
                  <a:schemeClr val="lt1"/>
                </a:solidFill>
              </a:rPr>
              <a:t>Links:</a:t>
            </a:r>
          </a:p>
          <a:p>
            <a:pPr marL="285750" lvl="0" indent="-285750" algn="l" rtl="0">
              <a:spcBef>
                <a:spcPts val="0"/>
              </a:spcBef>
              <a:spcAft>
                <a:spcPts val="0"/>
              </a:spcAft>
              <a:buFont typeface="Arial" panose="020B0604020202020204" pitchFamily="34" charset="0"/>
              <a:buChar char="•"/>
            </a:pPr>
            <a:r>
              <a:rPr lang="en-IN" dirty="0">
                <a:solidFill>
                  <a:schemeClr val="lt1"/>
                </a:solidFill>
                <a:hlinkClick r:id="rId5"/>
              </a:rPr>
              <a:t>App layout (.</a:t>
            </a:r>
            <a:r>
              <a:rPr lang="en-IN" dirty="0" err="1">
                <a:solidFill>
                  <a:schemeClr val="lt1"/>
                </a:solidFill>
                <a:hlinkClick r:id="rId5"/>
              </a:rPr>
              <a:t>drawio</a:t>
            </a:r>
            <a:r>
              <a:rPr lang="en-IN" dirty="0">
                <a:solidFill>
                  <a:schemeClr val="lt1"/>
                </a:solidFill>
                <a:hlinkClick r:id="rId5"/>
              </a:rPr>
              <a:t>)</a:t>
            </a:r>
            <a:endParaRPr lang="en-IN" dirty="0">
              <a:solidFill>
                <a:schemeClr val="lt1"/>
              </a:solidFill>
            </a:endParaRPr>
          </a:p>
          <a:p>
            <a:pPr marL="285750" lvl="0" indent="-285750" algn="l" rtl="0">
              <a:spcBef>
                <a:spcPts val="0"/>
              </a:spcBef>
              <a:spcAft>
                <a:spcPts val="0"/>
              </a:spcAft>
              <a:buFont typeface="Arial" panose="020B0604020202020204" pitchFamily="34" charset="0"/>
              <a:buChar char="•"/>
            </a:pPr>
            <a:r>
              <a:rPr lang="en-IN" dirty="0">
                <a:solidFill>
                  <a:schemeClr val="lt1"/>
                </a:solidFill>
                <a:hlinkClick r:id="rId6"/>
              </a:rPr>
              <a:t>App layout (.pdf)</a:t>
            </a:r>
            <a:endParaRPr lang="en-IN" dirty="0">
              <a:solidFill>
                <a:schemeClr val="lt1"/>
              </a:solidFill>
            </a:endParaRPr>
          </a:p>
          <a:p>
            <a:pPr marL="285750" lvl="0" indent="-285750" algn="l" rtl="0">
              <a:spcBef>
                <a:spcPts val="0"/>
              </a:spcBef>
              <a:spcAft>
                <a:spcPts val="0"/>
              </a:spcAft>
              <a:buFont typeface="Arial" panose="020B0604020202020204" pitchFamily="34" charset="0"/>
              <a:buChar char="•"/>
            </a:pPr>
            <a:r>
              <a:rPr lang="en-IN" dirty="0">
                <a:solidFill>
                  <a:schemeClr val="lt1"/>
                </a:solidFill>
                <a:hlinkClick r:id="rId7"/>
              </a:rPr>
              <a:t>App </a:t>
            </a:r>
            <a:r>
              <a:rPr lang="en-IN" dirty="0" err="1">
                <a:solidFill>
                  <a:schemeClr val="lt1"/>
                </a:solidFill>
                <a:hlinkClick r:id="rId7"/>
              </a:rPr>
              <a:t>laypot</a:t>
            </a:r>
            <a:r>
              <a:rPr lang="en-IN" dirty="0">
                <a:solidFill>
                  <a:schemeClr val="lt1"/>
                </a:solidFill>
                <a:hlinkClick r:id="rId7"/>
              </a:rPr>
              <a:t> (.</a:t>
            </a:r>
            <a:r>
              <a:rPr lang="en-IN" dirty="0" err="1">
                <a:solidFill>
                  <a:schemeClr val="lt1"/>
                </a:solidFill>
                <a:hlinkClick r:id="rId7"/>
              </a:rPr>
              <a:t>png</a:t>
            </a:r>
            <a:r>
              <a:rPr lang="en-IN" dirty="0">
                <a:solidFill>
                  <a:schemeClr val="lt1"/>
                </a:solidFill>
                <a:hlinkClick r:id="rId7"/>
              </a:rPr>
              <a:t>)</a:t>
            </a:r>
            <a:endParaRPr lang="en-IN" dirty="0">
              <a:solidFill>
                <a:schemeClr val="lt1"/>
              </a:solidFill>
            </a:endParaRPr>
          </a:p>
        </p:txBody>
      </p:sp>
      <p:pic>
        <p:nvPicPr>
          <p:cNvPr id="5" name="Picture 4">
            <a:extLst>
              <a:ext uri="{FF2B5EF4-FFF2-40B4-BE49-F238E27FC236}">
                <a16:creationId xmlns:a16="http://schemas.microsoft.com/office/drawing/2014/main" id="{5F741DF7-3CF7-4FAC-8F5D-E28098089F68}"/>
              </a:ext>
            </a:extLst>
          </p:cNvPr>
          <p:cNvPicPr>
            <a:picLocks noChangeAspect="1"/>
          </p:cNvPicPr>
          <p:nvPr/>
        </p:nvPicPr>
        <p:blipFill rotWithShape="1">
          <a:blip r:embed="rId8"/>
          <a:srcRect l="2906" t="4965" r="6105" b="8018"/>
          <a:stretch/>
        </p:blipFill>
        <p:spPr>
          <a:xfrm>
            <a:off x="2767263" y="550718"/>
            <a:ext cx="6376737" cy="4475747"/>
          </a:xfrm>
          <a:prstGeom prst="rect">
            <a:avLst/>
          </a:prstGeom>
        </p:spPr>
      </p:pic>
    </p:spTree>
    <p:extLst>
      <p:ext uri="{BB962C8B-B14F-4D97-AF65-F5344CB8AC3E}">
        <p14:creationId xmlns:p14="http://schemas.microsoft.com/office/powerpoint/2010/main" val="3417101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449383"/>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solidFill>
                  <a:schemeClr val="lt1"/>
                </a:solidFill>
              </a:rPr>
              <a:t>App Screens:</a:t>
            </a:r>
            <a:endParaRPr dirty="0">
              <a:solidFill>
                <a:schemeClr val="lt1"/>
              </a:solidFill>
            </a:endParaRPr>
          </a:p>
        </p:txBody>
      </p:sp>
      <p:sp>
        <p:nvSpPr>
          <p:cNvPr id="79" name="Google Shape;79;p17"/>
          <p:cNvSpPr txBox="1">
            <a:spLocks noGrp="1"/>
          </p:cNvSpPr>
          <p:nvPr>
            <p:ph type="body" idx="1"/>
          </p:nvPr>
        </p:nvSpPr>
        <p:spPr>
          <a:xfrm>
            <a:off x="311700" y="550718"/>
            <a:ext cx="8520600" cy="4018157"/>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Arial" panose="020B0604020202020204" pitchFamily="34" charset="0"/>
              <a:buChar char="•"/>
            </a:pPr>
            <a:r>
              <a:rPr lang="en-IN" dirty="0">
                <a:solidFill>
                  <a:schemeClr val="lt1"/>
                </a:solidFill>
              </a:rPr>
              <a:t>Splash Screen</a:t>
            </a:r>
          </a:p>
          <a:p>
            <a:pPr marL="285750" lvl="0" indent="-285750" algn="l" rtl="0">
              <a:spcBef>
                <a:spcPts val="0"/>
              </a:spcBef>
              <a:spcAft>
                <a:spcPts val="0"/>
              </a:spcAft>
              <a:buFont typeface="Arial" panose="020B0604020202020204" pitchFamily="34" charset="0"/>
              <a:buChar char="•"/>
            </a:pPr>
            <a:r>
              <a:rPr lang="en-IN" dirty="0">
                <a:solidFill>
                  <a:schemeClr val="lt1"/>
                </a:solidFill>
              </a:rPr>
              <a:t>Sign in Screen</a:t>
            </a:r>
          </a:p>
          <a:p>
            <a:pPr marL="285750" lvl="0" indent="-285750" algn="l" rtl="0">
              <a:spcBef>
                <a:spcPts val="0"/>
              </a:spcBef>
              <a:spcAft>
                <a:spcPts val="0"/>
              </a:spcAft>
              <a:buFont typeface="Arial" panose="020B0604020202020204" pitchFamily="34" charset="0"/>
              <a:buChar char="•"/>
            </a:pPr>
            <a:r>
              <a:rPr lang="en-IN" dirty="0">
                <a:solidFill>
                  <a:schemeClr val="lt1"/>
                </a:solidFill>
              </a:rPr>
              <a:t>Register Screen</a:t>
            </a:r>
          </a:p>
        </p:txBody>
      </p:sp>
      <p:pic>
        <p:nvPicPr>
          <p:cNvPr id="3" name="Picture 2">
            <a:extLst>
              <a:ext uri="{FF2B5EF4-FFF2-40B4-BE49-F238E27FC236}">
                <a16:creationId xmlns:a16="http://schemas.microsoft.com/office/drawing/2014/main" id="{D42C8CAC-82CA-4B0E-A6B2-C380B990A59F}"/>
              </a:ext>
            </a:extLst>
          </p:cNvPr>
          <p:cNvPicPr>
            <a:picLocks noChangeAspect="1"/>
          </p:cNvPicPr>
          <p:nvPr/>
        </p:nvPicPr>
        <p:blipFill rotWithShape="1">
          <a:blip r:embed="rId4"/>
          <a:srcRect l="51023" t="8717" r="27614" b="11153"/>
          <a:stretch/>
        </p:blipFill>
        <p:spPr>
          <a:xfrm>
            <a:off x="2618509" y="550718"/>
            <a:ext cx="1953491" cy="4119492"/>
          </a:xfrm>
          <a:prstGeom prst="rect">
            <a:avLst/>
          </a:prstGeom>
        </p:spPr>
      </p:pic>
      <p:pic>
        <p:nvPicPr>
          <p:cNvPr id="5" name="Picture 4">
            <a:extLst>
              <a:ext uri="{FF2B5EF4-FFF2-40B4-BE49-F238E27FC236}">
                <a16:creationId xmlns:a16="http://schemas.microsoft.com/office/drawing/2014/main" id="{127A19D8-674E-4468-AB3B-A900BBA2E3F3}"/>
              </a:ext>
            </a:extLst>
          </p:cNvPr>
          <p:cNvPicPr>
            <a:picLocks noChangeAspect="1"/>
          </p:cNvPicPr>
          <p:nvPr/>
        </p:nvPicPr>
        <p:blipFill rotWithShape="1">
          <a:blip r:embed="rId5"/>
          <a:srcRect l="51023" t="8717" r="27613" b="11153"/>
          <a:stretch/>
        </p:blipFill>
        <p:spPr>
          <a:xfrm>
            <a:off x="4655128" y="550718"/>
            <a:ext cx="1953491" cy="4119492"/>
          </a:xfrm>
          <a:prstGeom prst="rect">
            <a:avLst/>
          </a:prstGeom>
        </p:spPr>
      </p:pic>
      <p:pic>
        <p:nvPicPr>
          <p:cNvPr id="7" name="Picture 6">
            <a:extLst>
              <a:ext uri="{FF2B5EF4-FFF2-40B4-BE49-F238E27FC236}">
                <a16:creationId xmlns:a16="http://schemas.microsoft.com/office/drawing/2014/main" id="{7BDE2332-6706-4F79-A364-EE8E0CC352EA}"/>
              </a:ext>
            </a:extLst>
          </p:cNvPr>
          <p:cNvPicPr>
            <a:picLocks noChangeAspect="1"/>
          </p:cNvPicPr>
          <p:nvPr/>
        </p:nvPicPr>
        <p:blipFill rotWithShape="1">
          <a:blip r:embed="rId6"/>
          <a:srcRect l="50909" t="8717" r="27727" b="11153"/>
          <a:stretch/>
        </p:blipFill>
        <p:spPr>
          <a:xfrm>
            <a:off x="6743714" y="574625"/>
            <a:ext cx="1953491" cy="4119492"/>
          </a:xfrm>
          <a:prstGeom prst="rect">
            <a:avLst/>
          </a:prstGeom>
        </p:spPr>
      </p:pic>
    </p:spTree>
    <p:extLst>
      <p:ext uri="{BB962C8B-B14F-4D97-AF65-F5344CB8AC3E}">
        <p14:creationId xmlns:p14="http://schemas.microsoft.com/office/powerpoint/2010/main" val="4159596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449383"/>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solidFill>
                  <a:schemeClr val="lt1"/>
                </a:solidFill>
              </a:rPr>
              <a:t>App Screens:</a:t>
            </a:r>
            <a:endParaRPr dirty="0">
              <a:solidFill>
                <a:schemeClr val="lt1"/>
              </a:solidFill>
            </a:endParaRPr>
          </a:p>
        </p:txBody>
      </p:sp>
      <p:sp>
        <p:nvSpPr>
          <p:cNvPr id="79" name="Google Shape;79;p17"/>
          <p:cNvSpPr txBox="1">
            <a:spLocks noGrp="1"/>
          </p:cNvSpPr>
          <p:nvPr>
            <p:ph type="body" idx="1"/>
          </p:nvPr>
        </p:nvSpPr>
        <p:spPr>
          <a:xfrm>
            <a:off x="311700" y="550718"/>
            <a:ext cx="8520600" cy="4018157"/>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Arial" panose="020B0604020202020204" pitchFamily="34" charset="0"/>
              <a:buChar char="•"/>
            </a:pPr>
            <a:r>
              <a:rPr lang="en-IN" dirty="0">
                <a:solidFill>
                  <a:schemeClr val="lt1"/>
                </a:solidFill>
              </a:rPr>
              <a:t>Dashboard Screen</a:t>
            </a:r>
          </a:p>
          <a:p>
            <a:pPr marL="285750" lvl="0" indent="-285750" algn="l" rtl="0">
              <a:spcBef>
                <a:spcPts val="0"/>
              </a:spcBef>
              <a:spcAft>
                <a:spcPts val="0"/>
              </a:spcAft>
              <a:buFont typeface="Arial" panose="020B0604020202020204" pitchFamily="34" charset="0"/>
              <a:buChar char="•"/>
            </a:pPr>
            <a:r>
              <a:rPr lang="en-IN" dirty="0">
                <a:solidFill>
                  <a:schemeClr val="lt1"/>
                </a:solidFill>
              </a:rPr>
              <a:t>Puzzle 1 Screen</a:t>
            </a:r>
          </a:p>
          <a:p>
            <a:pPr marL="285750" lvl="0" indent="-285750" algn="l" rtl="0">
              <a:spcBef>
                <a:spcPts val="0"/>
              </a:spcBef>
              <a:spcAft>
                <a:spcPts val="0"/>
              </a:spcAft>
              <a:buFont typeface="Arial" panose="020B0604020202020204" pitchFamily="34" charset="0"/>
              <a:buChar char="•"/>
            </a:pPr>
            <a:r>
              <a:rPr lang="en-IN" dirty="0">
                <a:solidFill>
                  <a:schemeClr val="lt1"/>
                </a:solidFill>
              </a:rPr>
              <a:t>Puzzle 2 Screen</a:t>
            </a:r>
          </a:p>
        </p:txBody>
      </p:sp>
      <p:pic>
        <p:nvPicPr>
          <p:cNvPr id="4" name="Picture 3">
            <a:extLst>
              <a:ext uri="{FF2B5EF4-FFF2-40B4-BE49-F238E27FC236}">
                <a16:creationId xmlns:a16="http://schemas.microsoft.com/office/drawing/2014/main" id="{C53E284A-FD21-485E-8824-175ACB2C1241}"/>
              </a:ext>
            </a:extLst>
          </p:cNvPr>
          <p:cNvPicPr>
            <a:picLocks noChangeAspect="1"/>
          </p:cNvPicPr>
          <p:nvPr/>
        </p:nvPicPr>
        <p:blipFill rotWithShape="1">
          <a:blip r:embed="rId4"/>
          <a:srcRect l="50909" t="8717" r="27727" b="11153"/>
          <a:stretch/>
        </p:blipFill>
        <p:spPr>
          <a:xfrm>
            <a:off x="2701637" y="512004"/>
            <a:ext cx="1953491" cy="4119492"/>
          </a:xfrm>
          <a:prstGeom prst="rect">
            <a:avLst/>
          </a:prstGeom>
        </p:spPr>
      </p:pic>
      <p:pic>
        <p:nvPicPr>
          <p:cNvPr id="8" name="Picture 7">
            <a:extLst>
              <a:ext uri="{FF2B5EF4-FFF2-40B4-BE49-F238E27FC236}">
                <a16:creationId xmlns:a16="http://schemas.microsoft.com/office/drawing/2014/main" id="{71396067-458E-4865-8B40-00EA26DBC424}"/>
              </a:ext>
            </a:extLst>
          </p:cNvPr>
          <p:cNvPicPr>
            <a:picLocks noChangeAspect="1"/>
          </p:cNvPicPr>
          <p:nvPr/>
        </p:nvPicPr>
        <p:blipFill rotWithShape="1">
          <a:blip r:embed="rId5"/>
          <a:srcRect l="50909" t="8717" r="27727" b="11153"/>
          <a:stretch/>
        </p:blipFill>
        <p:spPr>
          <a:xfrm>
            <a:off x="4722675" y="512004"/>
            <a:ext cx="1953491" cy="4119492"/>
          </a:xfrm>
          <a:prstGeom prst="rect">
            <a:avLst/>
          </a:prstGeom>
        </p:spPr>
      </p:pic>
      <p:pic>
        <p:nvPicPr>
          <p:cNvPr id="10" name="Picture 9">
            <a:extLst>
              <a:ext uri="{FF2B5EF4-FFF2-40B4-BE49-F238E27FC236}">
                <a16:creationId xmlns:a16="http://schemas.microsoft.com/office/drawing/2014/main" id="{A8CD90FE-BEE6-4E59-BA83-2B1EE3F26221}"/>
              </a:ext>
            </a:extLst>
          </p:cNvPr>
          <p:cNvPicPr>
            <a:picLocks noChangeAspect="1"/>
          </p:cNvPicPr>
          <p:nvPr/>
        </p:nvPicPr>
        <p:blipFill rotWithShape="1">
          <a:blip r:embed="rId6"/>
          <a:srcRect l="51250" t="9449" r="27387" b="12179"/>
          <a:stretch/>
        </p:blipFill>
        <p:spPr>
          <a:xfrm>
            <a:off x="6878809" y="545246"/>
            <a:ext cx="1953491" cy="4029099"/>
          </a:xfrm>
          <a:prstGeom prst="rect">
            <a:avLst/>
          </a:prstGeom>
        </p:spPr>
      </p:pic>
    </p:spTree>
    <p:extLst>
      <p:ext uri="{BB962C8B-B14F-4D97-AF65-F5344CB8AC3E}">
        <p14:creationId xmlns:p14="http://schemas.microsoft.com/office/powerpoint/2010/main" val="4029684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449383"/>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solidFill>
                  <a:schemeClr val="lt1"/>
                </a:solidFill>
              </a:rPr>
              <a:t>App Database Models:</a:t>
            </a:r>
            <a:endParaRPr dirty="0">
              <a:solidFill>
                <a:schemeClr val="lt1"/>
              </a:solidFill>
            </a:endParaRPr>
          </a:p>
        </p:txBody>
      </p:sp>
      <p:sp>
        <p:nvSpPr>
          <p:cNvPr id="79" name="Google Shape;79;p17"/>
          <p:cNvSpPr txBox="1">
            <a:spLocks noGrp="1"/>
          </p:cNvSpPr>
          <p:nvPr>
            <p:ph type="body" idx="1"/>
          </p:nvPr>
        </p:nvSpPr>
        <p:spPr>
          <a:xfrm>
            <a:off x="311700" y="550718"/>
            <a:ext cx="8520600" cy="4592782"/>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Arial" panose="020B0604020202020204" pitchFamily="34" charset="0"/>
              <a:buChar char="•"/>
            </a:pPr>
            <a:r>
              <a:rPr lang="en-IN" dirty="0">
                <a:solidFill>
                  <a:schemeClr val="lt1"/>
                </a:solidFill>
              </a:rPr>
              <a:t>App DB Model:</a:t>
            </a:r>
          </a:p>
          <a:p>
            <a:pPr marL="285750" lvl="0" indent="-285750" algn="l" rtl="0">
              <a:spcBef>
                <a:spcPts val="0"/>
              </a:spcBef>
              <a:spcAft>
                <a:spcPts val="0"/>
              </a:spcAft>
              <a:buFont typeface="Arial" panose="020B0604020202020204" pitchFamily="34" charset="0"/>
              <a:buChar char="•"/>
            </a:pPr>
            <a:r>
              <a:rPr lang="en-IN" dirty="0">
                <a:solidFill>
                  <a:schemeClr val="lt1"/>
                </a:solidFill>
              </a:rPr>
              <a:t>Links:</a:t>
            </a:r>
          </a:p>
          <a:p>
            <a:pPr marL="285750" lvl="0" indent="-285750" algn="l" rtl="0">
              <a:spcBef>
                <a:spcPts val="0"/>
              </a:spcBef>
              <a:spcAft>
                <a:spcPts val="0"/>
              </a:spcAft>
              <a:buFont typeface="Arial" panose="020B0604020202020204" pitchFamily="34" charset="0"/>
              <a:buChar char="•"/>
            </a:pPr>
            <a:r>
              <a:rPr lang="en-IN" dirty="0">
                <a:solidFill>
                  <a:schemeClr val="lt1"/>
                </a:solidFill>
                <a:hlinkClick r:id="rId4"/>
              </a:rPr>
              <a:t>App DB (.</a:t>
            </a:r>
            <a:r>
              <a:rPr lang="en-IN" dirty="0" err="1">
                <a:solidFill>
                  <a:schemeClr val="lt1"/>
                </a:solidFill>
                <a:hlinkClick r:id="rId4"/>
              </a:rPr>
              <a:t>drawio</a:t>
            </a:r>
            <a:r>
              <a:rPr lang="en-IN" dirty="0">
                <a:solidFill>
                  <a:schemeClr val="lt1"/>
                </a:solidFill>
                <a:hlinkClick r:id="rId4"/>
              </a:rPr>
              <a:t>)</a:t>
            </a:r>
            <a:endParaRPr lang="en-IN" dirty="0">
              <a:solidFill>
                <a:schemeClr val="lt1"/>
              </a:solidFill>
            </a:endParaRPr>
          </a:p>
          <a:p>
            <a:pPr marL="285750" lvl="0" indent="-285750" algn="l" rtl="0">
              <a:spcBef>
                <a:spcPts val="0"/>
              </a:spcBef>
              <a:spcAft>
                <a:spcPts val="0"/>
              </a:spcAft>
              <a:buFont typeface="Arial" panose="020B0604020202020204" pitchFamily="34" charset="0"/>
              <a:buChar char="•"/>
            </a:pPr>
            <a:r>
              <a:rPr lang="en-IN" dirty="0">
                <a:solidFill>
                  <a:schemeClr val="lt1"/>
                </a:solidFill>
                <a:hlinkClick r:id="rId5"/>
              </a:rPr>
              <a:t>App DB (.pdf)</a:t>
            </a:r>
            <a:endParaRPr lang="en-IN" dirty="0">
              <a:solidFill>
                <a:schemeClr val="lt1"/>
              </a:solidFill>
            </a:endParaRPr>
          </a:p>
          <a:p>
            <a:pPr marL="285750" lvl="0" indent="-285750" algn="l" rtl="0">
              <a:spcBef>
                <a:spcPts val="0"/>
              </a:spcBef>
              <a:spcAft>
                <a:spcPts val="0"/>
              </a:spcAft>
              <a:buFont typeface="Arial" panose="020B0604020202020204" pitchFamily="34" charset="0"/>
              <a:buChar char="•"/>
            </a:pPr>
            <a:r>
              <a:rPr lang="en-IN" dirty="0">
                <a:solidFill>
                  <a:schemeClr val="lt1"/>
                </a:solidFill>
                <a:hlinkClick r:id="rId6"/>
              </a:rPr>
              <a:t>App DB (.</a:t>
            </a:r>
            <a:r>
              <a:rPr lang="en-IN" dirty="0" err="1">
                <a:solidFill>
                  <a:schemeClr val="lt1"/>
                </a:solidFill>
                <a:hlinkClick r:id="rId6"/>
              </a:rPr>
              <a:t>png</a:t>
            </a:r>
            <a:r>
              <a:rPr lang="en-IN" dirty="0">
                <a:solidFill>
                  <a:schemeClr val="lt1"/>
                </a:solidFill>
                <a:hlinkClick r:id="rId6"/>
              </a:rPr>
              <a:t>)</a:t>
            </a:r>
            <a:endParaRPr dirty="0">
              <a:solidFill>
                <a:schemeClr val="lt1"/>
              </a:solidFill>
            </a:endParaRPr>
          </a:p>
        </p:txBody>
      </p:sp>
      <p:pic>
        <p:nvPicPr>
          <p:cNvPr id="3" name="Picture 2">
            <a:extLst>
              <a:ext uri="{FF2B5EF4-FFF2-40B4-BE49-F238E27FC236}">
                <a16:creationId xmlns:a16="http://schemas.microsoft.com/office/drawing/2014/main" id="{F401FDAA-0119-4B7C-9846-0C12687B9BA8}"/>
              </a:ext>
            </a:extLst>
          </p:cNvPr>
          <p:cNvPicPr>
            <a:picLocks noChangeAspect="1"/>
          </p:cNvPicPr>
          <p:nvPr/>
        </p:nvPicPr>
        <p:blipFill rotWithShape="1">
          <a:blip r:embed="rId7"/>
          <a:srcRect l="4082" t="4094" r="3859" b="4777"/>
          <a:stretch/>
        </p:blipFill>
        <p:spPr>
          <a:xfrm>
            <a:off x="3862136" y="0"/>
            <a:ext cx="5185611" cy="5185611"/>
          </a:xfrm>
          <a:prstGeom prst="rect">
            <a:avLst/>
          </a:prstGeom>
        </p:spPr>
      </p:pic>
    </p:spTree>
    <p:extLst>
      <p:ext uri="{BB962C8B-B14F-4D97-AF65-F5344CB8AC3E}">
        <p14:creationId xmlns:p14="http://schemas.microsoft.com/office/powerpoint/2010/main" val="177432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0"/>
            <a:ext cx="8520600" cy="449383"/>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solidFill>
                  <a:schemeClr val="lt1"/>
                </a:solidFill>
              </a:rPr>
              <a:t>App Files Tree Diagram:</a:t>
            </a:r>
            <a:endParaRPr dirty="0">
              <a:solidFill>
                <a:schemeClr val="lt1"/>
              </a:solidFill>
            </a:endParaRPr>
          </a:p>
        </p:txBody>
      </p:sp>
      <p:sp>
        <p:nvSpPr>
          <p:cNvPr id="79" name="Google Shape;79;p17"/>
          <p:cNvSpPr txBox="1">
            <a:spLocks noGrp="1"/>
          </p:cNvSpPr>
          <p:nvPr>
            <p:ph type="body" idx="1"/>
          </p:nvPr>
        </p:nvSpPr>
        <p:spPr>
          <a:xfrm>
            <a:off x="311700" y="550718"/>
            <a:ext cx="8520600" cy="4592782"/>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Arial" panose="020B0604020202020204" pitchFamily="34" charset="0"/>
              <a:buChar char="•"/>
            </a:pPr>
            <a:r>
              <a:rPr lang="en-IN" dirty="0">
                <a:solidFill>
                  <a:schemeClr val="lt1"/>
                </a:solidFill>
              </a:rPr>
              <a:t>App Files Tree Diagram:</a:t>
            </a:r>
          </a:p>
          <a:p>
            <a:pPr marL="285750" lvl="0" indent="-285750" algn="l" rtl="0">
              <a:spcBef>
                <a:spcPts val="0"/>
              </a:spcBef>
              <a:spcAft>
                <a:spcPts val="0"/>
              </a:spcAft>
              <a:buFont typeface="Arial" panose="020B0604020202020204" pitchFamily="34" charset="0"/>
              <a:buChar char="•"/>
            </a:pPr>
            <a:r>
              <a:rPr lang="en-IN" dirty="0">
                <a:solidFill>
                  <a:schemeClr val="lt1"/>
                </a:solidFill>
              </a:rPr>
              <a:t>Links:</a:t>
            </a:r>
          </a:p>
          <a:p>
            <a:pPr marL="285750" lvl="0" indent="-285750" algn="l" rtl="0">
              <a:spcBef>
                <a:spcPts val="0"/>
              </a:spcBef>
              <a:spcAft>
                <a:spcPts val="0"/>
              </a:spcAft>
              <a:buFont typeface="Arial" panose="020B0604020202020204" pitchFamily="34" charset="0"/>
              <a:buChar char="•"/>
            </a:pPr>
            <a:r>
              <a:rPr lang="en-IN" dirty="0">
                <a:solidFill>
                  <a:schemeClr val="lt1"/>
                </a:solidFill>
                <a:hlinkClick r:id="rId4"/>
              </a:rPr>
              <a:t>App Files Tree </a:t>
            </a:r>
            <a:r>
              <a:rPr lang="en-IN" dirty="0" err="1">
                <a:solidFill>
                  <a:schemeClr val="lt1"/>
                </a:solidFill>
                <a:hlinkClick r:id="rId4"/>
              </a:rPr>
              <a:t>Diag</a:t>
            </a:r>
            <a:r>
              <a:rPr lang="en-IN" dirty="0">
                <a:solidFill>
                  <a:schemeClr val="lt1"/>
                </a:solidFill>
                <a:hlinkClick r:id="rId4"/>
              </a:rPr>
              <a:t> (.</a:t>
            </a:r>
            <a:r>
              <a:rPr lang="en-IN" dirty="0" err="1">
                <a:solidFill>
                  <a:schemeClr val="lt1"/>
                </a:solidFill>
                <a:hlinkClick r:id="rId4"/>
              </a:rPr>
              <a:t>png</a:t>
            </a:r>
            <a:r>
              <a:rPr lang="en-IN" dirty="0">
                <a:solidFill>
                  <a:schemeClr val="lt1"/>
                </a:solidFill>
                <a:hlinkClick r:id="rId4"/>
              </a:rPr>
              <a:t>)</a:t>
            </a:r>
            <a:endParaRPr dirty="0">
              <a:solidFill>
                <a:schemeClr val="lt1"/>
              </a:solidFill>
            </a:endParaRPr>
          </a:p>
        </p:txBody>
      </p:sp>
      <p:pic>
        <p:nvPicPr>
          <p:cNvPr id="3" name="Picture 2">
            <a:extLst>
              <a:ext uri="{FF2B5EF4-FFF2-40B4-BE49-F238E27FC236}">
                <a16:creationId xmlns:a16="http://schemas.microsoft.com/office/drawing/2014/main" id="{F401FDAA-0119-4B7C-9846-0C12687B9BA8}"/>
              </a:ext>
            </a:extLst>
          </p:cNvPr>
          <p:cNvPicPr>
            <a:picLocks noChangeAspect="1"/>
          </p:cNvPicPr>
          <p:nvPr/>
        </p:nvPicPr>
        <p:blipFill rotWithShape="1">
          <a:blip r:embed="rId5"/>
          <a:srcRect l="1696" t="2552" r="2291" b="348"/>
          <a:stretch/>
        </p:blipFill>
        <p:spPr>
          <a:xfrm>
            <a:off x="4475748" y="9024"/>
            <a:ext cx="4490366" cy="5134476"/>
          </a:xfrm>
          <a:prstGeom prst="rect">
            <a:avLst/>
          </a:prstGeom>
        </p:spPr>
      </p:pic>
    </p:spTree>
    <p:extLst>
      <p:ext uri="{BB962C8B-B14F-4D97-AF65-F5344CB8AC3E}">
        <p14:creationId xmlns:p14="http://schemas.microsoft.com/office/powerpoint/2010/main" val="31342218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580</Words>
  <Application>Microsoft Office PowerPoint</Application>
  <PresentationFormat>On-screen Show (16:9)</PresentationFormat>
  <Paragraphs>61</Paragraphs>
  <Slides>14</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PowerPoint Presentation</vt:lpstr>
      <vt:lpstr>Coding_Puzzles : (Individual Project)</vt:lpstr>
      <vt:lpstr>The Problem</vt:lpstr>
      <vt:lpstr>Solution</vt:lpstr>
      <vt:lpstr>Wireframe/UI Design</vt:lpstr>
      <vt:lpstr>App Screens:</vt:lpstr>
      <vt:lpstr>App Screens:</vt:lpstr>
      <vt:lpstr>App Database Models:</vt:lpstr>
      <vt:lpstr>App Files Tree Diagram:</vt:lpstr>
      <vt:lpstr>App Files Data Flow:</vt:lpstr>
      <vt:lpstr>App User Data Flow:</vt:lpstr>
      <vt:lpstr>App Logo:</vt:lpstr>
      <vt:lpstr>Scope for Improvement</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Tushar Supe</dc:creator>
  <cp:lastModifiedBy>Tushar Supe</cp:lastModifiedBy>
  <cp:revision>13</cp:revision>
  <dcterms:modified xsi:type="dcterms:W3CDTF">2022-05-26T11:24:10Z</dcterms:modified>
</cp:coreProperties>
</file>